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Catamaran Light" panose="020B0604020202020204" charset="0"/>
      <p:regular r:id="rId28"/>
      <p:bold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Livvic" pitchFamily="2" charset="0"/>
      <p:regular r:id="rId34"/>
      <p:bold r:id="rId35"/>
      <p:italic r:id="rId36"/>
      <p:boldItalic r:id="rId37"/>
    </p:embeddedFont>
    <p:embeddedFont>
      <p:font typeface="Livvic Medium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0442db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e0442db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e15cd2ef5_1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e15cd2ef5_1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7f2b10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7f2b10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e15859e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e15859e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e15cd2ef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e15cd2ef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e15cd2ef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e15cd2ef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e15cd2ef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e15cd2ef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e22e18574_6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e22e18574_6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15cd2e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15cd2e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e22e18574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e22e18574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e22e18574_6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e22e18574_69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15cd2ef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15cd2ef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15cd2ef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15cd2ef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e15859e5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e15859e5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e0ab9806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e0ab9806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e0ab9806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e0ab9806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e0ab9806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e0ab9806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e0442db1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e0442db1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e22e18574_7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e22e18574_7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15cd2ef5_1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e15cd2ef5_1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22e18574_5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e22e18574_5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15cd2ef5_1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e15cd2ef5_1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1df5b06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1df5b06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1df5b06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1df5b06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1df5b06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1df5b067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claudiotancredi/Machine-learning-in-applications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github.com/MLinApp-polito/mla-prj-04-dc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1063800" y="3125350"/>
            <a:ext cx="29367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lt1"/>
                </a:solidFill>
              </a:rPr>
              <a:t>Machine learning in applications 2021/22</a:t>
            </a:r>
            <a:endParaRPr sz="13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lt1"/>
                </a:solidFill>
              </a:rPr>
              <a:t>Claudio Tancredi, Francesca Russo, Alessandro Versace, Matteo Quarta</a:t>
            </a:r>
            <a:endParaRPr sz="1300" i="1"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ctrTitle"/>
          </p:nvPr>
        </p:nvSpPr>
        <p:spPr>
          <a:xfrm>
            <a:off x="595025" y="1424100"/>
            <a:ext cx="50265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TOOL WEAR CLASSIFICATION</a:t>
            </a:r>
            <a:endParaRPr sz="47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4" name="Google Shape;144;p22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CRITICALITIES</a:t>
            </a:r>
            <a:endParaRPr sz="1800"/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825" y="362425"/>
            <a:ext cx="4021198" cy="427883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 txBox="1"/>
          <p:nvPr/>
        </p:nvSpPr>
        <p:spPr>
          <a:xfrm>
            <a:off x="593625" y="1709850"/>
            <a:ext cx="4021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tamaran Light"/>
              <a:buChar char="●"/>
            </a:pPr>
            <a:r>
              <a:rPr lang="en" sz="25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Instance labelling is problematic!</a:t>
            </a:r>
            <a:endParaRPr sz="25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tamaran Light"/>
              <a:buChar char="●"/>
            </a:pPr>
            <a:r>
              <a:rPr lang="en" sz="25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High dependency on skilled operators</a:t>
            </a:r>
            <a:endParaRPr sz="25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140282" y="192441"/>
            <a:ext cx="548634" cy="457213"/>
            <a:chOff x="3584280" y="3699191"/>
            <a:chExt cx="358069" cy="317995"/>
          </a:xfrm>
        </p:grpSpPr>
        <p:sp>
          <p:nvSpPr>
            <p:cNvPr id="317" name="Google Shape;317;p31"/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PROPOSED SOLUTION</a:t>
            </a:r>
            <a:endParaRPr sz="1800"/>
          </a:p>
        </p:txBody>
      </p:sp>
      <p:sp>
        <p:nvSpPr>
          <p:cNvPr id="328" name="Google Shape;328;p32"/>
          <p:cNvSpPr/>
          <p:nvPr/>
        </p:nvSpPr>
        <p:spPr>
          <a:xfrm>
            <a:off x="163132" y="169579"/>
            <a:ext cx="502933" cy="502923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00" y="1581413"/>
            <a:ext cx="1980675" cy="19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l="50951" b="51026"/>
          <a:stretch/>
        </p:blipFill>
        <p:spPr>
          <a:xfrm>
            <a:off x="3123250" y="1874375"/>
            <a:ext cx="1258875" cy="139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2"/>
          <p:cNvCxnSpPr>
            <a:stCxn id="329" idx="3"/>
            <a:endCxn id="330" idx="1"/>
          </p:cNvCxnSpPr>
          <p:nvPr/>
        </p:nvCxnSpPr>
        <p:spPr>
          <a:xfrm>
            <a:off x="2440375" y="2571750"/>
            <a:ext cx="6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32"/>
          <p:cNvSpPr txBox="1"/>
          <p:nvPr/>
        </p:nvSpPr>
        <p:spPr>
          <a:xfrm>
            <a:off x="5065000" y="2110050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Predicted label for region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33" name="Google Shape;333;p32"/>
          <p:cNvCxnSpPr>
            <a:stCxn id="330" idx="3"/>
            <a:endCxn id="332" idx="1"/>
          </p:cNvCxnSpPr>
          <p:nvPr/>
        </p:nvCxnSpPr>
        <p:spPr>
          <a:xfrm>
            <a:off x="4382125" y="2571750"/>
            <a:ext cx="68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32"/>
          <p:cNvSpPr txBox="1"/>
          <p:nvPr/>
        </p:nvSpPr>
        <p:spPr>
          <a:xfrm>
            <a:off x="7091300" y="2133138"/>
            <a:ext cx="1593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tamaran Light"/>
                <a:ea typeface="Catamaran Light"/>
                <a:cs typeface="Catamaran Light"/>
                <a:sym typeface="Catamaran Light"/>
              </a:rPr>
              <a:t>Same label assigned to the whole image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35" name="Google Shape;335;p32"/>
          <p:cNvCxnSpPr>
            <a:stCxn id="332" idx="3"/>
            <a:endCxn id="334" idx="1"/>
          </p:cNvCxnSpPr>
          <p:nvPr/>
        </p:nvCxnSpPr>
        <p:spPr>
          <a:xfrm>
            <a:off x="6145600" y="2571750"/>
            <a:ext cx="94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/>
          <p:nvPr/>
        </p:nvSpPr>
        <p:spPr>
          <a:xfrm>
            <a:off x="-3937" y="0"/>
            <a:ext cx="841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PIPELINE ARCHITECTURE</a:t>
            </a:r>
            <a:endParaRPr sz="1800"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6100"/>
            <a:ext cx="5833175" cy="202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5833175" y="2049000"/>
            <a:ext cx="3187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Mask R-CNN / YOLACT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Detect wears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ResNet 50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Classify wears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If no wear is detected, classified as OK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45" name="Google Shape;345;p33"/>
          <p:cNvGrpSpPr/>
          <p:nvPr/>
        </p:nvGrpSpPr>
        <p:grpSpPr>
          <a:xfrm>
            <a:off x="165203" y="129943"/>
            <a:ext cx="502938" cy="502911"/>
            <a:chOff x="3963652" y="1999759"/>
            <a:chExt cx="374154" cy="284050"/>
          </a:xfrm>
        </p:grpSpPr>
        <p:sp>
          <p:nvSpPr>
            <p:cNvPr id="346" name="Google Shape;346;p33"/>
            <p:cNvSpPr/>
            <p:nvPr/>
          </p:nvSpPr>
          <p:spPr>
            <a:xfrm>
              <a:off x="4123441" y="2104652"/>
              <a:ext cx="214366" cy="179158"/>
            </a:xfrm>
            <a:custGeom>
              <a:avLst/>
              <a:gdLst/>
              <a:ahLst/>
              <a:cxnLst/>
              <a:rect l="l" t="t" r="r" b="b"/>
              <a:pathLst>
                <a:path w="6740" h="5633" extrusionOk="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963652" y="1999759"/>
              <a:ext cx="374154" cy="283669"/>
            </a:xfrm>
            <a:custGeom>
              <a:avLst/>
              <a:gdLst/>
              <a:ahLst/>
              <a:cxnLst/>
              <a:rect l="l" t="t" r="r" b="b"/>
              <a:pathLst>
                <a:path w="11764" h="8919" extrusionOk="0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069309" y="2061874"/>
              <a:ext cx="234435" cy="182911"/>
            </a:xfrm>
            <a:custGeom>
              <a:avLst/>
              <a:gdLst/>
              <a:ahLst/>
              <a:cxnLst/>
              <a:rect l="l" t="t" r="r" b="b"/>
              <a:pathLst>
                <a:path w="7371" h="5751" extrusionOk="0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49" name="Google Shape;34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YOLACT</a:t>
            </a:r>
            <a:endParaRPr sz="1800"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94563" y="192446"/>
            <a:ext cx="640065" cy="457201"/>
            <a:chOff x="7989683" y="2350207"/>
            <a:chExt cx="332761" cy="234066"/>
          </a:xfrm>
        </p:grpSpPr>
        <p:sp>
          <p:nvSpPr>
            <p:cNvPr id="357" name="Google Shape;357;p34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13" y="842100"/>
            <a:ext cx="6297526" cy="23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1497050" y="3515575"/>
            <a:ext cx="360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Primary focus on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“Boxes are stupid anyway”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4452525" y="3515588"/>
            <a:ext cx="4153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Masks as linear combination of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65760" lvl="1" indent="-134619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prototype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65760" lvl="1" indent="-134619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prototype coefficients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65760" lvl="1" indent="-134619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final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0" y="4848225"/>
            <a:ext cx="722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Image Credit: </a:t>
            </a:r>
            <a:r>
              <a:rPr lang="en" sz="1000" b="1"/>
              <a:t>YOLACT: Real-time Instance Segmentation </a:t>
            </a:r>
            <a:r>
              <a:rPr lang="en" sz="1000"/>
              <a:t>(https://arxiv.org/abs/1904.02689)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7" name="Google Shape;36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/>
        </p:nvSpPr>
        <p:spPr>
          <a:xfrm>
            <a:off x="4806000" y="2107275"/>
            <a:ext cx="43380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State of the art model for image classification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Various depth available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20040" lvl="1" indent="25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50 was picked as a performance/complexity</a:t>
            </a:r>
            <a:br>
              <a:rPr lang="en"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	compromise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RESNET50</a:t>
            </a:r>
            <a:endParaRPr sz="1800"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1411813"/>
            <a:ext cx="4258300" cy="2392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5"/>
          <p:cNvGrpSpPr/>
          <p:nvPr/>
        </p:nvGrpSpPr>
        <p:grpSpPr>
          <a:xfrm>
            <a:off x="140284" y="146732"/>
            <a:ext cx="548639" cy="548641"/>
            <a:chOff x="859262" y="3353920"/>
            <a:chExt cx="306759" cy="351445"/>
          </a:xfrm>
        </p:grpSpPr>
        <p:sp>
          <p:nvSpPr>
            <p:cNvPr id="377" name="Google Shape;377;p35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0" y="4848225"/>
            <a:ext cx="722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Image Credit: </a:t>
            </a:r>
            <a:r>
              <a:rPr lang="en" sz="1000" b="1"/>
              <a:t>Deep Residual Learning for Image Recognition </a:t>
            </a:r>
            <a:r>
              <a:rPr lang="en" sz="1000"/>
              <a:t>(https://arxiv.org/abs/1512.03385)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3" name="Google Shape;38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DECISION CRITERIA</a:t>
            </a:r>
            <a:endParaRPr sz="1800"/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5" y="1303425"/>
            <a:ext cx="4664549" cy="3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4982700" y="1888964"/>
            <a:ext cx="4085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Zero or more masks are detected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At most one is kept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Threshold on detection confidence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80% for test split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95% for train and validation split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Rank based on wear size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Biggest one is kept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Compute bounding box from mask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92" name="Google Shape;392;p36"/>
          <p:cNvGrpSpPr/>
          <p:nvPr/>
        </p:nvGrpSpPr>
        <p:grpSpPr>
          <a:xfrm>
            <a:off x="186009" y="146726"/>
            <a:ext cx="457191" cy="548640"/>
            <a:chOff x="910723" y="1508212"/>
            <a:chExt cx="251660" cy="350166"/>
          </a:xfrm>
        </p:grpSpPr>
        <p:sp>
          <p:nvSpPr>
            <p:cNvPr id="393" name="Google Shape;393;p36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 I RESULTS</a:t>
            </a:r>
            <a:endParaRPr sz="1800"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140276" y="146717"/>
            <a:ext cx="548629" cy="548650"/>
            <a:chOff x="3539102" y="2427549"/>
            <a:chExt cx="355099" cy="355481"/>
          </a:xfrm>
        </p:grpSpPr>
        <p:sp>
          <p:nvSpPr>
            <p:cNvPr id="418" name="Google Shape;418;p3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/>
          <p:nvPr/>
        </p:nvSpPr>
        <p:spPr>
          <a:xfrm>
            <a:off x="4467225" y="2266950"/>
            <a:ext cx="405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Results in line with expectations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137160" lvl="0" indent="-13462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Stage I performance directly impact Stage II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11480" lvl="1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See next slide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91" y="1898963"/>
            <a:ext cx="3145735" cy="15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 II RESULTS</a:t>
            </a:r>
            <a:endParaRPr sz="1800"/>
          </a:p>
        </p:txBody>
      </p:sp>
      <p:grpSp>
        <p:nvGrpSpPr>
          <p:cNvPr id="429" name="Google Shape;429;p38"/>
          <p:cNvGrpSpPr/>
          <p:nvPr/>
        </p:nvGrpSpPr>
        <p:grpSpPr>
          <a:xfrm>
            <a:off x="140288" y="146717"/>
            <a:ext cx="548629" cy="548650"/>
            <a:chOff x="3539102" y="2427549"/>
            <a:chExt cx="355099" cy="355481"/>
          </a:xfrm>
        </p:grpSpPr>
        <p:sp>
          <p:nvSpPr>
            <p:cNvPr id="430" name="Google Shape;430;p38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" name="Google Shape;4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75" y="695363"/>
            <a:ext cx="5401450" cy="40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R-CNN PIPELINE SAMPLES</a:t>
            </a:r>
            <a:endParaRPr sz="1800"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5" y="18827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750550" y="343998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CNGA12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Misleading elements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38" y="1891613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/>
        </p:nvSpPr>
        <p:spPr>
          <a:xfrm>
            <a:off x="4002588" y="3447713"/>
            <a:ext cx="19323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RCGX12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Box proposal limits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grpSp>
        <p:nvGrpSpPr>
          <p:cNvPr id="444" name="Google Shape;444;p39"/>
          <p:cNvGrpSpPr/>
          <p:nvPr/>
        </p:nvGrpSpPr>
        <p:grpSpPr>
          <a:xfrm>
            <a:off x="140285" y="215317"/>
            <a:ext cx="548632" cy="411467"/>
            <a:chOff x="3933342" y="4315767"/>
            <a:chExt cx="383632" cy="276449"/>
          </a:xfrm>
        </p:grpSpPr>
        <p:sp>
          <p:nvSpPr>
            <p:cNvPr id="445" name="Google Shape;445;p39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9"/>
          <p:cNvSpPr txBox="1"/>
          <p:nvPr/>
        </p:nvSpPr>
        <p:spPr>
          <a:xfrm>
            <a:off x="368875" y="162501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3519313" y="162501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775" y="317263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6669775" y="833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7103125" y="1874512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775" y="3024637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7070500" y="453693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6669775" y="27699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YOLACT PIPELINE SAMPLES</a:t>
            </a:r>
            <a:endParaRPr sz="1800"/>
          </a:p>
        </p:txBody>
      </p:sp>
      <p:grpSp>
        <p:nvGrpSpPr>
          <p:cNvPr id="466" name="Google Shape;466;p40"/>
          <p:cNvGrpSpPr/>
          <p:nvPr/>
        </p:nvGrpSpPr>
        <p:grpSpPr>
          <a:xfrm>
            <a:off x="140285" y="215317"/>
            <a:ext cx="548632" cy="411467"/>
            <a:chOff x="3933342" y="4315767"/>
            <a:chExt cx="383632" cy="276449"/>
          </a:xfrm>
        </p:grpSpPr>
        <p:sp>
          <p:nvSpPr>
            <p:cNvPr id="467" name="Google Shape;467;p40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40"/>
          <p:cNvSpPr txBox="1"/>
          <p:nvPr/>
        </p:nvSpPr>
        <p:spPr>
          <a:xfrm>
            <a:off x="233350" y="1667688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3585988" y="1667688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6669775" y="833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6669775" y="27699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9240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>
            <a:off x="688925" y="344773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Confidence struggle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000" y="19240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/>
        </p:nvSpPr>
        <p:spPr>
          <a:xfrm>
            <a:off x="3901113" y="3447713"/>
            <a:ext cx="19323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CNGA12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Confusing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775" y="35538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/>
        </p:nvSpPr>
        <p:spPr>
          <a:xfrm>
            <a:off x="7070500" y="188258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RCGX12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763" y="3019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/>
        </p:nvSpPr>
        <p:spPr>
          <a:xfrm>
            <a:off x="7070500" y="4525062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RNGN19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85" name="Google Shape;48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75" y="1033250"/>
            <a:ext cx="5352451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374" y="3453849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950" y="3453850"/>
            <a:ext cx="128016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>
            <a:spLocks noGrp="1"/>
          </p:cNvSpPr>
          <p:nvPr>
            <p:ph type="ctrTitle" idx="4294967295"/>
          </p:nvPr>
        </p:nvSpPr>
        <p:spPr>
          <a:xfrm>
            <a:off x="2785238" y="3631025"/>
            <a:ext cx="6294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+</a:t>
            </a:r>
            <a:endParaRPr sz="5000"/>
          </a:p>
        </p:txBody>
      </p:sp>
      <p:sp>
        <p:nvSpPr>
          <p:cNvPr id="156" name="Google Shape;156;p23"/>
          <p:cNvSpPr txBox="1">
            <a:spLocks noGrp="1"/>
          </p:cNvSpPr>
          <p:nvPr>
            <p:ph type="ctrTitle" idx="4294967295"/>
          </p:nvPr>
        </p:nvSpPr>
        <p:spPr>
          <a:xfrm>
            <a:off x="5568213" y="3631025"/>
            <a:ext cx="6294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=</a:t>
            </a:r>
            <a:endParaRPr sz="50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513" y="3453850"/>
            <a:ext cx="1280160" cy="1280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140286" y="146737"/>
            <a:ext cx="548646" cy="548637"/>
            <a:chOff x="1309875" y="1499912"/>
            <a:chExt cx="359015" cy="358633"/>
          </a:xfrm>
        </p:grpSpPr>
        <p:sp>
          <p:nvSpPr>
            <p:cNvPr id="159" name="Google Shape;159;p23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</p:grp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t="6347" b="6338"/>
          <a:stretch/>
        </p:blipFill>
        <p:spPr>
          <a:xfrm>
            <a:off x="1041200" y="3118775"/>
            <a:ext cx="3644776" cy="1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 rotWithShape="1">
          <a:blip r:embed="rId4">
            <a:alphaModFix/>
          </a:blip>
          <a:srcRect t="6483" r="-1564" b="6483"/>
          <a:stretch/>
        </p:blipFill>
        <p:spPr>
          <a:xfrm>
            <a:off x="1041200" y="923175"/>
            <a:ext cx="3701624" cy="16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>
            <a:spLocks noGrp="1"/>
          </p:cNvSpPr>
          <p:nvPr>
            <p:ph type="ctrTitle"/>
          </p:nvPr>
        </p:nvSpPr>
        <p:spPr>
          <a:xfrm>
            <a:off x="5477300" y="17110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BEST-CASE SCENARIO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3" name="Google Shape;493;p41"/>
          <p:cNvSpPr txBox="1">
            <a:spLocks noGrp="1"/>
          </p:cNvSpPr>
          <p:nvPr>
            <p:ph type="ctrTitle" idx="3"/>
          </p:nvPr>
        </p:nvSpPr>
        <p:spPr>
          <a:xfrm>
            <a:off x="5477300" y="3887425"/>
            <a:ext cx="29565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WORST-CASE SCENARIO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" name="Google Shape;495;p41"/>
          <p:cNvCxnSpPr/>
          <p:nvPr/>
        </p:nvCxnSpPr>
        <p:spPr>
          <a:xfrm flipH="1">
            <a:off x="-14400" y="2962888"/>
            <a:ext cx="9172800" cy="57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41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GENERALIZATION TESTS</a:t>
            </a:r>
            <a:endParaRPr sz="1800"/>
          </a:p>
        </p:txBody>
      </p:sp>
      <p:sp>
        <p:nvSpPr>
          <p:cNvPr id="497" name="Google Shape;497;p41"/>
          <p:cNvSpPr/>
          <p:nvPr/>
        </p:nvSpPr>
        <p:spPr>
          <a:xfrm flipH="1">
            <a:off x="924250" y="2540025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1174850" y="2456025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RNGN12</a:t>
            </a:r>
            <a:endParaRPr sz="20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9" name="Google Shape;499;p41"/>
          <p:cNvSpPr/>
          <p:nvPr/>
        </p:nvSpPr>
        <p:spPr>
          <a:xfrm flipH="1">
            <a:off x="2881025" y="2540025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3131625" y="2456025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RNGN19</a:t>
            </a:r>
            <a:endParaRPr sz="20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1" name="Google Shape;501;p41"/>
          <p:cNvSpPr/>
          <p:nvPr/>
        </p:nvSpPr>
        <p:spPr>
          <a:xfrm flipH="1">
            <a:off x="924250" y="4726200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1174850" y="4642200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RNGN12</a:t>
            </a:r>
            <a:endParaRPr sz="20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3" name="Google Shape;503;p41"/>
          <p:cNvSpPr/>
          <p:nvPr/>
        </p:nvSpPr>
        <p:spPr>
          <a:xfrm flipH="1">
            <a:off x="2881025" y="4726200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 txBox="1"/>
          <p:nvPr/>
        </p:nvSpPr>
        <p:spPr>
          <a:xfrm>
            <a:off x="3131625" y="4642200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CNGA12</a:t>
            </a:r>
            <a:endParaRPr sz="2000" b="1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63132" y="169591"/>
            <a:ext cx="502933" cy="502923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>
            <a:spLocks noGrp="1"/>
          </p:cNvSpPr>
          <p:nvPr>
            <p:ph type="ctrTitle" idx="4"/>
          </p:nvPr>
        </p:nvSpPr>
        <p:spPr>
          <a:xfrm>
            <a:off x="829200" y="172950"/>
            <a:ext cx="41535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TESTS - METHOD</a:t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13" y="1041775"/>
            <a:ext cx="7917522" cy="27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3861200"/>
            <a:ext cx="2237368" cy="128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5" name="Google Shape;515;p42"/>
          <p:cNvSpPr/>
          <p:nvPr/>
        </p:nvSpPr>
        <p:spPr>
          <a:xfrm>
            <a:off x="163132" y="169591"/>
            <a:ext cx="502933" cy="502923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49" y="3095274"/>
            <a:ext cx="3088875" cy="1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37" y="873525"/>
            <a:ext cx="8498098" cy="2221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>
            <a:spLocks noGrp="1"/>
          </p:cNvSpPr>
          <p:nvPr>
            <p:ph type="ctrTitle" idx="4"/>
          </p:nvPr>
        </p:nvSpPr>
        <p:spPr>
          <a:xfrm>
            <a:off x="829200" y="172950"/>
            <a:ext cx="4153500" cy="4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TESTS - RESULTS</a:t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3854800"/>
            <a:ext cx="2237368" cy="128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6" name="Google Shape;526;p43"/>
          <p:cNvSpPr/>
          <p:nvPr/>
        </p:nvSpPr>
        <p:spPr>
          <a:xfrm>
            <a:off x="4576275" y="3947950"/>
            <a:ext cx="214800" cy="1245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3475725" y="2120400"/>
            <a:ext cx="354300" cy="1245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163132" y="169591"/>
            <a:ext cx="502933" cy="502923"/>
          </a:xfrm>
          <a:custGeom>
            <a:avLst/>
            <a:gdLst/>
            <a:ahLst/>
            <a:cxnLst/>
            <a:rect l="l" t="t" r="r" b="b"/>
            <a:pathLst>
              <a:path w="11133" h="11134" extrusionOk="0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5133300" y="1922150"/>
            <a:ext cx="1579500" cy="5415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6985400" y="2022450"/>
            <a:ext cx="1579500" cy="4413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5133300" y="2463650"/>
            <a:ext cx="1579500" cy="5415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6985400" y="2599075"/>
            <a:ext cx="1631400" cy="441300"/>
          </a:xfrm>
          <a:prstGeom prst="rect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/>
          <p:nvPr/>
        </p:nvSpPr>
        <p:spPr>
          <a:xfrm>
            <a:off x="964500" y="1020400"/>
            <a:ext cx="7215000" cy="3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4"/>
          <p:cNvSpPr/>
          <p:nvPr/>
        </p:nvSpPr>
        <p:spPr>
          <a:xfrm rot="10800000" flipH="1">
            <a:off x="964500" y="8131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subTitle" idx="1"/>
          </p:nvPr>
        </p:nvSpPr>
        <p:spPr>
          <a:xfrm>
            <a:off x="5886075" y="2633148"/>
            <a:ext cx="15222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It depends on the compromise between speed and correctness.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1" name="Google Shape;541;p44"/>
          <p:cNvSpPr txBox="1">
            <a:spLocks noGrp="1"/>
          </p:cNvSpPr>
          <p:nvPr>
            <p:ph type="subTitle" idx="3"/>
          </p:nvPr>
        </p:nvSpPr>
        <p:spPr>
          <a:xfrm>
            <a:off x="1495325" y="2633150"/>
            <a:ext cx="15222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Problem solved by our two-stage pipeline, which associates the classification label to the largest detected worn area.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2" name="Google Shape;542;p44"/>
          <p:cNvSpPr txBox="1">
            <a:spLocks noGrp="1"/>
          </p:cNvSpPr>
          <p:nvPr>
            <p:ph type="ctrTitle" idx="2"/>
          </p:nvPr>
        </p:nvSpPr>
        <p:spPr>
          <a:xfrm>
            <a:off x="1495325" y="1192700"/>
            <a:ext cx="2076300" cy="15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INCONSISTENT INSTANCE SEGMENTATION ANNOTATIONS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4"/>
          <p:cNvSpPr txBox="1">
            <a:spLocks noGrp="1"/>
          </p:cNvSpPr>
          <p:nvPr>
            <p:ph type="ctrTitle"/>
          </p:nvPr>
        </p:nvSpPr>
        <p:spPr>
          <a:xfrm>
            <a:off x="5886075" y="1227625"/>
            <a:ext cx="19131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MONITORING: WORTH IT?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4"/>
          <p:cNvSpPr txBox="1">
            <a:spLocks noGrp="1"/>
          </p:cNvSpPr>
          <p:nvPr>
            <p:ph type="ctrTitle" idx="5"/>
          </p:nvPr>
        </p:nvSpPr>
        <p:spPr>
          <a:xfrm>
            <a:off x="3893050" y="1192900"/>
            <a:ext cx="1873200" cy="15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AND ECONOMIC RESOURCES OPTIMIZATION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4"/>
          <p:cNvSpPr txBox="1">
            <a:spLocks noGrp="1"/>
          </p:cNvSpPr>
          <p:nvPr>
            <p:ph type="subTitle" idx="6"/>
          </p:nvPr>
        </p:nvSpPr>
        <p:spPr>
          <a:xfrm>
            <a:off x="3893050" y="2633147"/>
            <a:ext cx="1476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The presence of a highly qualified human operator in the instance segmentation labeling phase is not necessary anymore.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3457950" y="202325"/>
            <a:ext cx="222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CONCLUSIONS</a:t>
            </a:r>
            <a:endParaRPr sz="22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 rot="10800000">
            <a:off x="3685500" y="15240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44"/>
          <p:cNvCxnSpPr/>
          <p:nvPr/>
        </p:nvCxnSpPr>
        <p:spPr>
          <a:xfrm rot="10800000">
            <a:off x="5794675" y="15240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"/>
          <p:cNvSpPr/>
          <p:nvPr/>
        </p:nvSpPr>
        <p:spPr>
          <a:xfrm>
            <a:off x="964500" y="1029700"/>
            <a:ext cx="7215000" cy="3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 txBox="1">
            <a:spLocks noGrp="1"/>
          </p:cNvSpPr>
          <p:nvPr>
            <p:ph type="subTitle" idx="1"/>
          </p:nvPr>
        </p:nvSpPr>
        <p:spPr>
          <a:xfrm>
            <a:off x="5886075" y="2642448"/>
            <a:ext cx="15222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Lots of different combinations of generalization tests can be run.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6" name="Google Shape;556;p45"/>
          <p:cNvSpPr txBox="1">
            <a:spLocks noGrp="1"/>
          </p:cNvSpPr>
          <p:nvPr>
            <p:ph type="subTitle" idx="3"/>
          </p:nvPr>
        </p:nvSpPr>
        <p:spPr>
          <a:xfrm>
            <a:off x="1495325" y="2642450"/>
            <a:ext cx="15222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But beware of possible drawbacks!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7" name="Google Shape;557;p45"/>
          <p:cNvSpPr txBox="1">
            <a:spLocks noGrp="1"/>
          </p:cNvSpPr>
          <p:nvPr>
            <p:ph type="ctrTitle" idx="2"/>
          </p:nvPr>
        </p:nvSpPr>
        <p:spPr>
          <a:xfrm>
            <a:off x="1495325" y="1495225"/>
            <a:ext cx="2076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DIRECT INTEGRATION IN STAGE 1 ARCHITECTURE</a:t>
            </a:r>
            <a:endParaRPr/>
          </a:p>
        </p:txBody>
      </p:sp>
      <p:sp>
        <p:nvSpPr>
          <p:cNvPr id="558" name="Google Shape;558;p45"/>
          <p:cNvSpPr txBox="1">
            <a:spLocks noGrp="1"/>
          </p:cNvSpPr>
          <p:nvPr>
            <p:ph type="ctrTitle"/>
          </p:nvPr>
        </p:nvSpPr>
        <p:spPr>
          <a:xfrm>
            <a:off x="5886075" y="1236928"/>
            <a:ext cx="18282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MORE… EXPERIMENTS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5"/>
          <p:cNvSpPr txBox="1">
            <a:spLocks noGrp="1"/>
          </p:cNvSpPr>
          <p:nvPr>
            <p:ph type="ctrTitle" idx="5"/>
          </p:nvPr>
        </p:nvSpPr>
        <p:spPr>
          <a:xfrm>
            <a:off x="3893050" y="1239275"/>
            <a:ext cx="1873200" cy="14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DIFFERENT REBALANCING STRATEGIES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5"/>
          <p:cNvSpPr txBox="1">
            <a:spLocks noGrp="1"/>
          </p:cNvSpPr>
          <p:nvPr>
            <p:ph type="subTitle" idx="6"/>
          </p:nvPr>
        </p:nvSpPr>
        <p:spPr>
          <a:xfrm>
            <a:off x="3893050" y="2642447"/>
            <a:ext cx="1476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DOUBT and NOK classes oversampling instead of OK class downsampling.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1" name="Google Shape;561;p45"/>
          <p:cNvSpPr/>
          <p:nvPr/>
        </p:nvSpPr>
        <p:spPr>
          <a:xfrm rot="10800000" flipH="1">
            <a:off x="964500" y="8224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5"/>
          <p:cNvSpPr txBox="1"/>
          <p:nvPr/>
        </p:nvSpPr>
        <p:spPr>
          <a:xfrm>
            <a:off x="3383850" y="230250"/>
            <a:ext cx="237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FUTURE WORKS</a:t>
            </a:r>
            <a:endParaRPr sz="22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63" name="Google Shape;563;p45"/>
          <p:cNvCxnSpPr/>
          <p:nvPr/>
        </p:nvCxnSpPr>
        <p:spPr>
          <a:xfrm rot="10800000">
            <a:off x="3685500" y="15240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45"/>
          <p:cNvCxnSpPr/>
          <p:nvPr/>
        </p:nvCxnSpPr>
        <p:spPr>
          <a:xfrm rot="10800000">
            <a:off x="5794675" y="15240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6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6"/>
          <p:cNvSpPr txBox="1">
            <a:spLocks noGrp="1"/>
          </p:cNvSpPr>
          <p:nvPr>
            <p:ph type="ctrTitle"/>
          </p:nvPr>
        </p:nvSpPr>
        <p:spPr>
          <a:xfrm>
            <a:off x="1035325" y="1560775"/>
            <a:ext cx="3735900" cy="11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 YOU FOR YOUR ATTENTION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573" name="Google Shape;573;p4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325" y="3052575"/>
            <a:ext cx="375601" cy="3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 txBox="1">
            <a:spLocks noGrp="1"/>
          </p:cNvSpPr>
          <p:nvPr>
            <p:ph type="subTitle" idx="4294967295"/>
          </p:nvPr>
        </p:nvSpPr>
        <p:spPr>
          <a:xfrm>
            <a:off x="1466450" y="3052575"/>
            <a:ext cx="1927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 dirty="0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project repository</a:t>
            </a: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MONITOR WEAR STATE</a:t>
            </a:r>
            <a:endParaRPr sz="18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50" y="2318202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750" y="163296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175" y="1697225"/>
            <a:ext cx="923700" cy="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7425475" y="3353075"/>
            <a:ext cx="92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Replace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525900" y="909975"/>
            <a:ext cx="2784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Monitoring using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Instance Segmentation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180" name="Google Shape;180;p24"/>
          <p:cNvGrpSpPr/>
          <p:nvPr/>
        </p:nvGrpSpPr>
        <p:grpSpPr>
          <a:xfrm>
            <a:off x="140279" y="146734"/>
            <a:ext cx="548632" cy="548652"/>
            <a:chOff x="4195399" y="1970604"/>
            <a:chExt cx="344878" cy="343573"/>
          </a:xfrm>
        </p:grpSpPr>
        <p:sp>
          <p:nvSpPr>
            <p:cNvPr id="181" name="Google Shape;181;p24"/>
            <p:cNvSpPr/>
            <p:nvPr/>
          </p:nvSpPr>
          <p:spPr>
            <a:xfrm>
              <a:off x="4195399" y="1970604"/>
              <a:ext cx="344878" cy="343573"/>
            </a:xfrm>
            <a:custGeom>
              <a:avLst/>
              <a:gdLst/>
              <a:ahLst/>
              <a:cxnLst/>
              <a:rect l="l" t="t" r="r" b="b"/>
              <a:pathLst>
                <a:path w="10835" h="10794" extrusionOk="0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311356" y="1993458"/>
              <a:ext cx="206959" cy="197378"/>
            </a:xfrm>
            <a:custGeom>
              <a:avLst/>
              <a:gdLst/>
              <a:ahLst/>
              <a:cxnLst/>
              <a:rect l="l" t="t" r="r" b="b"/>
              <a:pathLst>
                <a:path w="6502" h="6201" extrusionOk="0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372374" y="2030476"/>
              <a:ext cx="94026" cy="114493"/>
            </a:xfrm>
            <a:custGeom>
              <a:avLst/>
              <a:gdLst/>
              <a:ahLst/>
              <a:cxnLst/>
              <a:rect l="l" t="t" r="r" b="b"/>
              <a:pathLst>
                <a:path w="2954" h="3597" extrusionOk="0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426167" y="2098561"/>
              <a:ext cx="114111" cy="113474"/>
            </a:xfrm>
            <a:custGeom>
              <a:avLst/>
              <a:gdLst/>
              <a:ahLst/>
              <a:cxnLst/>
              <a:rect l="l" t="t" r="r" b="b"/>
              <a:pathLst>
                <a:path w="3585" h="3565" extrusionOk="0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24"/>
          <p:cNvSpPr txBox="1"/>
          <p:nvPr/>
        </p:nvSpPr>
        <p:spPr>
          <a:xfrm>
            <a:off x="661100" y="1752825"/>
            <a:ext cx="1259700" cy="431100"/>
          </a:xfrm>
          <a:prstGeom prst="rect">
            <a:avLst/>
          </a:prstGeom>
          <a:solidFill>
            <a:srgbClr val="9E9E9E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Gathering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413825" y="1206536"/>
            <a:ext cx="1268000" cy="204525"/>
          </a:xfrm>
          <a:custGeom>
            <a:avLst/>
            <a:gdLst/>
            <a:ahLst/>
            <a:cxnLst/>
            <a:rect l="l" t="t" r="r" b="b"/>
            <a:pathLst>
              <a:path w="50720" h="8181" extrusionOk="0">
                <a:moveTo>
                  <a:pt x="0" y="6620"/>
                </a:moveTo>
                <a:cubicBezTo>
                  <a:pt x="13767" y="-3208"/>
                  <a:pt x="36813" y="-1448"/>
                  <a:pt x="50720" y="818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Google Shape;187;p24"/>
          <p:cNvSpPr/>
          <p:nvPr/>
        </p:nvSpPr>
        <p:spPr>
          <a:xfrm>
            <a:off x="4675325" y="1241975"/>
            <a:ext cx="19500" cy="169075"/>
          </a:xfrm>
          <a:custGeom>
            <a:avLst/>
            <a:gdLst/>
            <a:ahLst/>
            <a:cxnLst/>
            <a:rect l="l" t="t" r="r" b="b"/>
            <a:pathLst>
              <a:path w="780" h="6763" extrusionOk="0">
                <a:moveTo>
                  <a:pt x="780" y="6763"/>
                </a:moveTo>
                <a:cubicBezTo>
                  <a:pt x="575" y="4503"/>
                  <a:pt x="373" y="2238"/>
                  <a:pt x="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Google Shape;188;p24"/>
          <p:cNvSpPr/>
          <p:nvPr/>
        </p:nvSpPr>
        <p:spPr>
          <a:xfrm>
            <a:off x="4486750" y="1430550"/>
            <a:ext cx="201575" cy="39025"/>
          </a:xfrm>
          <a:custGeom>
            <a:avLst/>
            <a:gdLst/>
            <a:ahLst/>
            <a:cxnLst/>
            <a:rect l="l" t="t" r="r" b="b"/>
            <a:pathLst>
              <a:path w="8063" h="1561" extrusionOk="0">
                <a:moveTo>
                  <a:pt x="8063" y="0"/>
                </a:moveTo>
                <a:cubicBezTo>
                  <a:pt x="5342" y="302"/>
                  <a:pt x="2597" y="695"/>
                  <a:pt x="0" y="156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Google Shape;189;p24"/>
          <p:cNvSpPr/>
          <p:nvPr/>
        </p:nvSpPr>
        <p:spPr>
          <a:xfrm>
            <a:off x="6105850" y="2886050"/>
            <a:ext cx="968875" cy="617725"/>
          </a:xfrm>
          <a:custGeom>
            <a:avLst/>
            <a:gdLst/>
            <a:ahLst/>
            <a:cxnLst/>
            <a:rect l="l" t="t" r="r" b="b"/>
            <a:pathLst>
              <a:path w="38755" h="24709" extrusionOk="0">
                <a:moveTo>
                  <a:pt x="0" y="0"/>
                </a:moveTo>
                <a:cubicBezTo>
                  <a:pt x="7884" y="13136"/>
                  <a:pt x="23434" y="24709"/>
                  <a:pt x="38755" y="24709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0" name="Google Shape;190;p24"/>
          <p:cNvSpPr/>
          <p:nvPr/>
        </p:nvSpPr>
        <p:spPr>
          <a:xfrm>
            <a:off x="3615400" y="2867625"/>
            <a:ext cx="1748900" cy="934975"/>
          </a:xfrm>
          <a:custGeom>
            <a:avLst/>
            <a:gdLst/>
            <a:ahLst/>
            <a:cxnLst/>
            <a:rect l="l" t="t" r="r" b="b"/>
            <a:pathLst>
              <a:path w="69956" h="37399" extrusionOk="0">
                <a:moveTo>
                  <a:pt x="69707" y="0"/>
                </a:moveTo>
                <a:cubicBezTo>
                  <a:pt x="72443" y="16393"/>
                  <a:pt x="51292" y="31378"/>
                  <a:pt x="35374" y="36154"/>
                </a:cubicBezTo>
                <a:cubicBezTo>
                  <a:pt x="23772" y="39635"/>
                  <a:pt x="9459" y="35398"/>
                  <a:pt x="0" y="2783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Google Shape;191;p24"/>
          <p:cNvSpPr/>
          <p:nvPr/>
        </p:nvSpPr>
        <p:spPr>
          <a:xfrm>
            <a:off x="7022700" y="3412750"/>
            <a:ext cx="188575" cy="123550"/>
          </a:xfrm>
          <a:custGeom>
            <a:avLst/>
            <a:gdLst/>
            <a:ahLst/>
            <a:cxnLst/>
            <a:rect l="l" t="t" r="r" b="b"/>
            <a:pathLst>
              <a:path w="7543" h="4942" extrusionOk="0">
                <a:moveTo>
                  <a:pt x="0" y="0"/>
                </a:moveTo>
                <a:cubicBezTo>
                  <a:pt x="2126" y="2125"/>
                  <a:pt x="4691" y="3991"/>
                  <a:pt x="7543" y="494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Google Shape;192;p24"/>
          <p:cNvSpPr/>
          <p:nvPr/>
        </p:nvSpPr>
        <p:spPr>
          <a:xfrm>
            <a:off x="7009700" y="3555800"/>
            <a:ext cx="195075" cy="65025"/>
          </a:xfrm>
          <a:custGeom>
            <a:avLst/>
            <a:gdLst/>
            <a:ahLst/>
            <a:cxnLst/>
            <a:rect l="l" t="t" r="r" b="b"/>
            <a:pathLst>
              <a:path w="7803" h="2601" extrusionOk="0">
                <a:moveTo>
                  <a:pt x="7803" y="0"/>
                </a:moveTo>
                <a:cubicBezTo>
                  <a:pt x="5061" y="0"/>
                  <a:pt x="1940" y="664"/>
                  <a:pt x="0" y="260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Google Shape;193;p24"/>
          <p:cNvSpPr/>
          <p:nvPr/>
        </p:nvSpPr>
        <p:spPr>
          <a:xfrm>
            <a:off x="3543875" y="3498350"/>
            <a:ext cx="49000" cy="266625"/>
          </a:xfrm>
          <a:custGeom>
            <a:avLst/>
            <a:gdLst/>
            <a:ahLst/>
            <a:cxnLst/>
            <a:rect l="l" t="t" r="r" b="b"/>
            <a:pathLst>
              <a:path w="1960" h="10665" extrusionOk="0">
                <a:moveTo>
                  <a:pt x="0" y="0"/>
                </a:moveTo>
                <a:cubicBezTo>
                  <a:pt x="1136" y="3409"/>
                  <a:pt x="2696" y="7256"/>
                  <a:pt x="1561" y="1066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Google Shape;194;p24"/>
          <p:cNvSpPr/>
          <p:nvPr/>
        </p:nvSpPr>
        <p:spPr>
          <a:xfrm>
            <a:off x="3569900" y="3498350"/>
            <a:ext cx="305600" cy="19450"/>
          </a:xfrm>
          <a:custGeom>
            <a:avLst/>
            <a:gdLst/>
            <a:ahLst/>
            <a:cxnLst/>
            <a:rect l="l" t="t" r="r" b="b"/>
            <a:pathLst>
              <a:path w="12224" h="778" extrusionOk="0">
                <a:moveTo>
                  <a:pt x="0" y="0"/>
                </a:moveTo>
                <a:cubicBezTo>
                  <a:pt x="3953" y="990"/>
                  <a:pt x="8204" y="931"/>
                  <a:pt x="12224" y="261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DATASET</a:t>
            </a:r>
            <a:endParaRPr sz="1800"/>
          </a:p>
        </p:txBody>
      </p:sp>
      <p:sp>
        <p:nvSpPr>
          <p:cNvPr id="202" name="Google Shape;202;p25"/>
          <p:cNvSpPr txBox="1"/>
          <p:nvPr/>
        </p:nvSpPr>
        <p:spPr>
          <a:xfrm>
            <a:off x="5811700" y="1294200"/>
            <a:ext cx="212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State of a component: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OK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NOT OK (NOK)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DOUBT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25" y="133055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781225" y="976550"/>
            <a:ext cx="17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RCGX12 (OK)</a:t>
            </a:r>
            <a:endParaRPr sz="1500"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400" y="133055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2776375" y="976550"/>
            <a:ext cx="17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RNGN19 (DOUBT)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25" y="328204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781200" y="2918913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CNGA12 (OK)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2776375" y="2918913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RNGN12 (NOK)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10" name="Google Shape;210;p25"/>
          <p:cNvGrpSpPr/>
          <p:nvPr/>
        </p:nvGrpSpPr>
        <p:grpSpPr>
          <a:xfrm>
            <a:off x="140275" y="192454"/>
            <a:ext cx="548657" cy="457197"/>
            <a:chOff x="1737258" y="1988371"/>
            <a:chExt cx="370814" cy="307359"/>
          </a:xfrm>
        </p:grpSpPr>
        <p:sp>
          <p:nvSpPr>
            <p:cNvPr id="211" name="Google Shape;211;p25"/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" name="Google Shape;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138" y="2504550"/>
            <a:ext cx="2240525" cy="2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400" y="3282038"/>
            <a:ext cx="1463040" cy="1463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5"/>
          <p:cNvCxnSpPr/>
          <p:nvPr/>
        </p:nvCxnSpPr>
        <p:spPr>
          <a:xfrm rot="10800000" flipH="1">
            <a:off x="4239650" y="2600975"/>
            <a:ext cx="16191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5"/>
          <p:cNvCxnSpPr/>
          <p:nvPr/>
        </p:nvCxnSpPr>
        <p:spPr>
          <a:xfrm rot="10800000" flipH="1">
            <a:off x="4220150" y="4636250"/>
            <a:ext cx="16452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58917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UNBALANCED AND BALANCED EXPERIMENTS</a:t>
            </a:r>
            <a:endParaRPr sz="1800"/>
          </a:p>
        </p:txBody>
      </p:sp>
      <p:sp>
        <p:nvSpPr>
          <p:cNvPr id="226" name="Google Shape;226;p26"/>
          <p:cNvSpPr txBox="1"/>
          <p:nvPr/>
        </p:nvSpPr>
        <p:spPr>
          <a:xfrm>
            <a:off x="829200" y="2237825"/>
            <a:ext cx="4105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Highly skewed distribution is intrinsic in the task: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Train done both with an unbalanced and a balanced set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Test set still unbalanced to emulate a real scenario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27" name="Google Shape;227;p26"/>
          <p:cNvGrpSpPr/>
          <p:nvPr/>
        </p:nvGrpSpPr>
        <p:grpSpPr>
          <a:xfrm>
            <a:off x="140275" y="192454"/>
            <a:ext cx="548657" cy="457197"/>
            <a:chOff x="1737258" y="1988371"/>
            <a:chExt cx="370814" cy="307359"/>
          </a:xfrm>
        </p:grpSpPr>
        <p:sp>
          <p:nvSpPr>
            <p:cNvPr id="228" name="Google Shape;228;p26"/>
            <p:cNvSpPr/>
            <p:nvPr/>
          </p:nvSpPr>
          <p:spPr>
            <a:xfrm>
              <a:off x="1963200" y="1996607"/>
              <a:ext cx="144873" cy="144492"/>
            </a:xfrm>
            <a:custGeom>
              <a:avLst/>
              <a:gdLst/>
              <a:ahLst/>
              <a:cxnLst/>
              <a:rect l="l" t="t" r="r" b="b"/>
              <a:pathLst>
                <a:path w="4573" h="4561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1737258" y="1988371"/>
              <a:ext cx="350064" cy="307359"/>
            </a:xfrm>
            <a:custGeom>
              <a:avLst/>
              <a:gdLst/>
              <a:ahLst/>
              <a:cxnLst/>
              <a:rect l="l" t="t" r="r" b="b"/>
              <a:pathLst>
                <a:path w="11050" h="9702" extrusionOk="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799129" y="2040738"/>
              <a:ext cx="28322" cy="53571"/>
            </a:xfrm>
            <a:custGeom>
              <a:avLst/>
              <a:gdLst/>
              <a:ahLst/>
              <a:cxnLst/>
              <a:rect l="l" t="t" r="r" b="b"/>
              <a:pathLst>
                <a:path w="894" h="1691" extrusionOk="0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1802899" y="2024137"/>
              <a:ext cx="16252" cy="15872"/>
            </a:xfrm>
            <a:custGeom>
              <a:avLst/>
              <a:gdLst/>
              <a:ahLst/>
              <a:cxnLst/>
              <a:rect l="l" t="t" r="r" b="b"/>
              <a:pathLst>
                <a:path w="513" h="501" extrusionOk="0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438" y="1214438"/>
            <a:ext cx="3308876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METRICS</a:t>
            </a:r>
            <a:endParaRPr sz="1800"/>
          </a:p>
        </p:txBody>
      </p:sp>
      <p:sp>
        <p:nvSpPr>
          <p:cNvPr id="240" name="Google Shape;240;p27"/>
          <p:cNvSpPr txBox="1"/>
          <p:nvPr/>
        </p:nvSpPr>
        <p:spPr>
          <a:xfrm>
            <a:off x="559575" y="1125000"/>
            <a:ext cx="21234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mAP @ 0.5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Accuracy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Per-class Accuracy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Ad-hoc metrics: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Critical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Semi-Critical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2629325" y="1290075"/>
            <a:ext cx="143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27"/>
          <p:cNvSpPr txBox="1"/>
          <p:nvPr/>
        </p:nvSpPr>
        <p:spPr>
          <a:xfrm>
            <a:off x="4705350" y="1089975"/>
            <a:ext cx="23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Instance Segmentation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>
            <a:off x="2627025" y="1976775"/>
            <a:ext cx="254250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7"/>
          <p:cNvSpPr txBox="1"/>
          <p:nvPr/>
        </p:nvSpPr>
        <p:spPr>
          <a:xfrm>
            <a:off x="5472600" y="1973375"/>
            <a:ext cx="3318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Correctly classified samples of class C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actually belonging to class C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5" name="Google Shape;245;p27"/>
          <p:cNvCxnSpPr>
            <a:stCxn id="244" idx="1"/>
            <a:endCxn id="244" idx="3"/>
          </p:cNvCxnSpPr>
          <p:nvPr/>
        </p:nvCxnSpPr>
        <p:spPr>
          <a:xfrm>
            <a:off x="5472600" y="2389025"/>
            <a:ext cx="331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7"/>
          <p:cNvSpPr/>
          <p:nvPr/>
        </p:nvSpPr>
        <p:spPr>
          <a:xfrm>
            <a:off x="2416375" y="3838275"/>
            <a:ext cx="155100" cy="423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026600" y="3849975"/>
            <a:ext cx="19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High cost errors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 rot="10800000" flipH="1">
            <a:off x="2828600" y="3771500"/>
            <a:ext cx="2679000" cy="9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2841600" y="4220150"/>
            <a:ext cx="2119800" cy="4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27"/>
          <p:cNvSpPr txBox="1"/>
          <p:nvPr/>
        </p:nvSpPr>
        <p:spPr>
          <a:xfrm>
            <a:off x="5793525" y="3346500"/>
            <a:ext cx="288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NOK samples classified as OK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belonging to NOK class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197675" y="4273575"/>
            <a:ext cx="3080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NOK samples classified as DOUBT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belonging to NOK class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52" name="Google Shape;252;p27"/>
          <p:cNvGrpSpPr/>
          <p:nvPr/>
        </p:nvGrpSpPr>
        <p:grpSpPr>
          <a:xfrm>
            <a:off x="140283" y="192447"/>
            <a:ext cx="548650" cy="457193"/>
            <a:chOff x="5626763" y="2013829"/>
            <a:chExt cx="351722" cy="274788"/>
          </a:xfrm>
        </p:grpSpPr>
        <p:sp>
          <p:nvSpPr>
            <p:cNvPr id="253" name="Google Shape;253;p27"/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" name="Google Shape;263;p27"/>
          <p:cNvCxnSpPr/>
          <p:nvPr/>
        </p:nvCxnSpPr>
        <p:spPr>
          <a:xfrm rot="10800000" flipH="1">
            <a:off x="5184225" y="4688325"/>
            <a:ext cx="2872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7"/>
          <p:cNvCxnSpPr/>
          <p:nvPr/>
        </p:nvCxnSpPr>
        <p:spPr>
          <a:xfrm>
            <a:off x="5793525" y="3777050"/>
            <a:ext cx="27378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R-CNN</a:t>
            </a:r>
            <a:endParaRPr sz="1800"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94563" y="192446"/>
            <a:ext cx="640065" cy="457201"/>
            <a:chOff x="7989683" y="2350207"/>
            <a:chExt cx="332761" cy="234066"/>
          </a:xfrm>
        </p:grpSpPr>
        <p:sp>
          <p:nvSpPr>
            <p:cNvPr id="273" name="Google Shape;273;p28"/>
            <p:cNvSpPr/>
            <p:nvPr/>
          </p:nvSpPr>
          <p:spPr>
            <a:xfrm>
              <a:off x="8258902" y="2396188"/>
              <a:ext cx="29119" cy="22101"/>
            </a:xfrm>
            <a:custGeom>
              <a:avLst/>
              <a:gdLst/>
              <a:ahLst/>
              <a:cxnLst/>
              <a:rect l="l" t="t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8051320" y="2350207"/>
              <a:ext cx="194753" cy="49919"/>
            </a:xfrm>
            <a:custGeom>
              <a:avLst/>
              <a:gdLst/>
              <a:ahLst/>
              <a:cxnLst/>
              <a:rect l="l" t="t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7989683" y="2378183"/>
              <a:ext cx="332761" cy="206090"/>
            </a:xfrm>
            <a:custGeom>
              <a:avLst/>
              <a:gdLst/>
              <a:ahLst/>
              <a:cxnLst/>
              <a:rect l="l" t="t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081201" y="2405746"/>
              <a:ext cx="151598" cy="149884"/>
            </a:xfrm>
            <a:custGeom>
              <a:avLst/>
              <a:gdLst/>
              <a:ahLst/>
              <a:cxnLst/>
              <a:rect l="l" t="t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115973" y="2440550"/>
              <a:ext cx="80562" cy="80213"/>
            </a:xfrm>
            <a:custGeom>
              <a:avLst/>
              <a:gdLst/>
              <a:ahLst/>
              <a:cxnLst/>
              <a:rect l="l" t="t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8164749" y="2447377"/>
              <a:ext cx="24610" cy="24610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38" y="649650"/>
            <a:ext cx="5862913" cy="42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0" y="4732150"/>
            <a:ext cx="81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Image credit:  https://towardsdatascience.com/instance-embedding-instance-segmentation-without-proposals-31946a7c53e1</a:t>
            </a:r>
            <a:endParaRPr sz="1200">
              <a:solidFill>
                <a:schemeClr val="accent5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BASELINE MODEL</a:t>
            </a:r>
            <a:endParaRPr sz="1800"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140285" y="146735"/>
            <a:ext cx="548630" cy="548642"/>
            <a:chOff x="3095745" y="3805393"/>
            <a:chExt cx="352840" cy="354717"/>
          </a:xfrm>
        </p:grpSpPr>
        <p:sp>
          <p:nvSpPr>
            <p:cNvPr id="289" name="Google Shape;289;p29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25" y="1127300"/>
            <a:ext cx="8328349" cy="28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ctrTitle" idx="4294967295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140276" y="146717"/>
            <a:ext cx="548629" cy="548650"/>
            <a:chOff x="3539102" y="2427549"/>
            <a:chExt cx="355099" cy="355481"/>
          </a:xfrm>
        </p:grpSpPr>
        <p:sp>
          <p:nvSpPr>
            <p:cNvPr id="304" name="Google Shape;304;p30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50" y="899589"/>
            <a:ext cx="6506902" cy="334431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</Words>
  <Application>Microsoft Office PowerPoint</Application>
  <PresentationFormat>Presentazione su schermo (16:9)</PresentationFormat>
  <Paragraphs>166</Paragraphs>
  <Slides>25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Catamaran Light</vt:lpstr>
      <vt:lpstr>Roboto</vt:lpstr>
      <vt:lpstr>Livvic Medium</vt:lpstr>
      <vt:lpstr>Livvic</vt:lpstr>
      <vt:lpstr>Arial</vt:lpstr>
      <vt:lpstr>Fira Sans Extra Condensed Medium</vt:lpstr>
      <vt:lpstr>Engineering Project Proposal by Slidesgo</vt:lpstr>
      <vt:lpstr>TOOL WEAR CLASSIFICATION</vt:lpstr>
      <vt:lpstr>INTRODUCTION</vt:lpstr>
      <vt:lpstr>MONITOR WEAR STATE</vt:lpstr>
      <vt:lpstr>DATASET</vt:lpstr>
      <vt:lpstr>UNBALANCED AND BALANCED EXPERIMENTS</vt:lpstr>
      <vt:lpstr>METRICS</vt:lpstr>
      <vt:lpstr>MASK R-CNN</vt:lpstr>
      <vt:lpstr>BASELINE MODEL</vt:lpstr>
      <vt:lpstr>RESULTS</vt:lpstr>
      <vt:lpstr>CRITICALITIES</vt:lpstr>
      <vt:lpstr>PROPOSED SOLUTION</vt:lpstr>
      <vt:lpstr>PIPELINE ARCHITECTURE</vt:lpstr>
      <vt:lpstr>YOLACT</vt:lpstr>
      <vt:lpstr>RESNET50</vt:lpstr>
      <vt:lpstr>MASK DECISION CRITERIA</vt:lpstr>
      <vt:lpstr>STAGE I RESULTS</vt:lpstr>
      <vt:lpstr>STAGE II RESULTS</vt:lpstr>
      <vt:lpstr>MASK R-CNN PIPELINE SAMPLES</vt:lpstr>
      <vt:lpstr>YOLACT PIPELINE SAMPLES</vt:lpstr>
      <vt:lpstr>BEST-CASE SCENARIO</vt:lpstr>
      <vt:lpstr>GENERALIZATION TESTS - METHOD</vt:lpstr>
      <vt:lpstr>GENERALIZATION TESTS - RESULTS</vt:lpstr>
      <vt:lpstr>INCONSISTENT INSTANCE SEGMENTATION ANNOTATIONS </vt:lpstr>
      <vt:lpstr>CLASSIFIER DIRECT INTEGRATION IN STAGE 1 ARCHITECTURE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 WEAR CLASSIFICATION</dc:title>
  <cp:lastModifiedBy>TANCREDI CLAUDIO</cp:lastModifiedBy>
  <cp:revision>1</cp:revision>
  <dcterms:modified xsi:type="dcterms:W3CDTF">2022-07-28T22:04:27Z</dcterms:modified>
</cp:coreProperties>
</file>